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B Garamond SemiBold"/>
      <p:regular r:id="rId26"/>
      <p:bold r:id="rId27"/>
      <p:italic r:id="rId28"/>
      <p:boldItalic r:id="rId29"/>
    </p:embeddedFont>
    <p:embeddedFont>
      <p:font typeface="EB Garamond"/>
      <p:regular r:id="rId30"/>
      <p:bold r:id="rId31"/>
      <p:italic r:id="rId32"/>
      <p:boldItalic r:id="rId33"/>
    </p:embeddedFont>
    <p:embeddedFont>
      <p:font typeface="EB Garamond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SemiBold-regular.fntdata"/><Relationship Id="rId25" Type="http://schemas.openxmlformats.org/officeDocument/2006/relationships/slide" Target="slides/slide20.xml"/><Relationship Id="rId28" Type="http://schemas.openxmlformats.org/officeDocument/2006/relationships/font" Target="fonts/EBGaramondSemiBold-italic.fntdata"/><Relationship Id="rId27" Type="http://schemas.openxmlformats.org/officeDocument/2006/relationships/font" Target="fonts/EBGaramond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fntdata"/><Relationship Id="rId30" Type="http://schemas.openxmlformats.org/officeDocument/2006/relationships/font" Target="fonts/EBGaramond-regular.fntdata"/><Relationship Id="rId11" Type="http://schemas.openxmlformats.org/officeDocument/2006/relationships/slide" Target="slides/slide6.xml"/><Relationship Id="rId33" Type="http://schemas.openxmlformats.org/officeDocument/2006/relationships/font" Target="fonts/EBGaramond-boldItalic.fntdata"/><Relationship Id="rId10" Type="http://schemas.openxmlformats.org/officeDocument/2006/relationships/slide" Target="slides/slide5.xml"/><Relationship Id="rId32" Type="http://schemas.openxmlformats.org/officeDocument/2006/relationships/font" Target="fonts/EBGaramond-italic.fntdata"/><Relationship Id="rId13" Type="http://schemas.openxmlformats.org/officeDocument/2006/relationships/slide" Target="slides/slide8.xml"/><Relationship Id="rId35" Type="http://schemas.openxmlformats.org/officeDocument/2006/relationships/font" Target="fonts/EBGaramondExtraBold-boldItalic.fntdata"/><Relationship Id="rId12" Type="http://schemas.openxmlformats.org/officeDocument/2006/relationships/slide" Target="slides/slide7.xml"/><Relationship Id="rId34" Type="http://schemas.openxmlformats.org/officeDocument/2006/relationships/font" Target="fonts/EBGaramond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7bd566e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7bd566e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3a2788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83a2788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7bd566e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7bd566e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7bd566e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7bd566e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7bd566e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7bd566e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7bd566e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7bd566e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7bd566eb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7bd566eb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7bd566e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7bd566e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7bd566eb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7bd566eb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7bd566eb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7bd566eb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97af707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97af707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2aa55afe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2aa55afe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97af7075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97af7075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97af7075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97af7075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2883cfc9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2883cfc9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7bd566e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7bd566e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7bd566e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7bd566e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7bd566eb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7bd566e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7bd566eb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7bd566eb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998292">
            <a:alpha val="74160"/>
          </a:srgbClr>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b="14133" l="0" r="0" t="0"/>
          <a:stretch/>
        </p:blipFill>
        <p:spPr>
          <a:xfrm>
            <a:off x="8693364" y="4759425"/>
            <a:ext cx="356324" cy="305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600"/>
              <a:buFont typeface="EB Garamond SemiBold"/>
              <a:buNone/>
              <a:defRPr sz="3600">
                <a:solidFill>
                  <a:schemeClr val="dk1"/>
                </a:solidFill>
                <a:latin typeface="EB Garamond SemiBold"/>
                <a:ea typeface="EB Garamond SemiBold"/>
                <a:cs typeface="EB Garamond SemiBold"/>
                <a:sym typeface="EB Garamon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15000"/>
              </a:lnSpc>
              <a:spcBef>
                <a:spcPts val="0"/>
              </a:spcBef>
              <a:spcAft>
                <a:spcPts val="0"/>
              </a:spcAft>
              <a:buClr>
                <a:schemeClr val="dk1"/>
              </a:buClr>
              <a:buSzPts val="2100"/>
              <a:buFont typeface="EB Garamond"/>
              <a:buChar char="●"/>
              <a:defRPr sz="2100">
                <a:solidFill>
                  <a:schemeClr val="dk1"/>
                </a:solidFill>
                <a:latin typeface="EB Garamond"/>
                <a:ea typeface="EB Garamond"/>
                <a:cs typeface="EB Garamond"/>
                <a:sym typeface="EB Garamond"/>
              </a:defRPr>
            </a:lvl1pPr>
            <a:lvl2pPr indent="-336550" lvl="1" marL="914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2pPr>
            <a:lvl3pPr indent="-336550" lvl="2" marL="1371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3pPr>
            <a:lvl4pPr indent="-336550" lvl="3" marL="1828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4pPr>
            <a:lvl5pPr indent="-336550" lvl="4" marL="22860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5pPr>
            <a:lvl6pPr indent="-336550" lvl="5" marL="27432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6pPr>
            <a:lvl7pPr indent="-336550" lvl="6" marL="3200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7pPr>
            <a:lvl8pPr indent="-336550" lvl="7" marL="3657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8pPr>
            <a:lvl9pPr indent="-336550" lvl="8" marL="4114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JHlIjYoinMSVLhQtqI4yWAKHhGkrEODz/view" TargetMode="Externa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9.jpg"/><Relationship Id="rId5" Type="http://schemas.openxmlformats.org/officeDocument/2006/relationships/image" Target="../media/image9.jp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EB Garamond ExtraBold"/>
                <a:ea typeface="EB Garamond ExtraBold"/>
                <a:cs typeface="EB Garamond ExtraBold"/>
                <a:sym typeface="EB Garamond ExtraBold"/>
              </a:rPr>
              <a:t>Wavelength </a:t>
            </a:r>
            <a:endParaRPr>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a:t>Mid-Way Presentation</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2: Connor, Corbin, Sebastian, Steven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Revised UI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152025" y="160875"/>
            <a:ext cx="50829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Revisions based on HE results</a:t>
            </a:r>
            <a:endParaRPr sz="3040"/>
          </a:p>
        </p:txBody>
      </p:sp>
      <p:pic>
        <p:nvPicPr>
          <p:cNvPr id="130" name="Google Shape;130;p23"/>
          <p:cNvPicPr preferRelativeResize="0"/>
          <p:nvPr/>
        </p:nvPicPr>
        <p:blipFill>
          <a:blip r:embed="rId3">
            <a:alphaModFix/>
          </a:blip>
          <a:stretch>
            <a:fillRect/>
          </a:stretch>
        </p:blipFill>
        <p:spPr>
          <a:xfrm>
            <a:off x="433650" y="1173558"/>
            <a:ext cx="1398750" cy="2929755"/>
          </a:xfrm>
          <a:prstGeom prst="rect">
            <a:avLst/>
          </a:prstGeom>
          <a:noFill/>
          <a:ln>
            <a:noFill/>
          </a:ln>
        </p:spPr>
      </p:pic>
      <p:cxnSp>
        <p:nvCxnSpPr>
          <p:cNvPr id="131" name="Google Shape;131;p23"/>
          <p:cNvCxnSpPr/>
          <p:nvPr/>
        </p:nvCxnSpPr>
        <p:spPr>
          <a:xfrm flipH="1" rot="10800000">
            <a:off x="749050" y="3603875"/>
            <a:ext cx="141600" cy="765600"/>
          </a:xfrm>
          <a:prstGeom prst="straightConnector1">
            <a:avLst/>
          </a:prstGeom>
          <a:noFill/>
          <a:ln cap="flat" cmpd="sng" w="38100">
            <a:solidFill>
              <a:srgbClr val="FF0000"/>
            </a:solidFill>
            <a:prstDash val="solid"/>
            <a:round/>
            <a:headEnd len="med" w="med" type="none"/>
            <a:tailEnd len="med" w="med" type="triangle"/>
          </a:ln>
        </p:spPr>
      </p:cxnSp>
      <p:pic>
        <p:nvPicPr>
          <p:cNvPr id="132" name="Google Shape;132;p23"/>
          <p:cNvPicPr preferRelativeResize="0"/>
          <p:nvPr/>
        </p:nvPicPr>
        <p:blipFill>
          <a:blip r:embed="rId4">
            <a:alphaModFix/>
          </a:blip>
          <a:stretch>
            <a:fillRect/>
          </a:stretch>
        </p:blipFill>
        <p:spPr>
          <a:xfrm>
            <a:off x="5824125" y="1017726"/>
            <a:ext cx="1398750" cy="2946224"/>
          </a:xfrm>
          <a:prstGeom prst="rect">
            <a:avLst/>
          </a:prstGeom>
          <a:noFill/>
          <a:ln>
            <a:noFill/>
          </a:ln>
        </p:spPr>
      </p:pic>
      <p:cxnSp>
        <p:nvCxnSpPr>
          <p:cNvPr id="133" name="Google Shape;133;p23"/>
          <p:cNvCxnSpPr>
            <a:stCxn id="134" idx="2"/>
          </p:cNvCxnSpPr>
          <p:nvPr/>
        </p:nvCxnSpPr>
        <p:spPr>
          <a:xfrm>
            <a:off x="6841225" y="775625"/>
            <a:ext cx="72000" cy="603300"/>
          </a:xfrm>
          <a:prstGeom prst="straightConnector1">
            <a:avLst/>
          </a:prstGeom>
          <a:noFill/>
          <a:ln cap="flat" cmpd="sng" w="38100">
            <a:solidFill>
              <a:srgbClr val="FF0000"/>
            </a:solidFill>
            <a:prstDash val="solid"/>
            <a:round/>
            <a:headEnd len="med" w="med" type="none"/>
            <a:tailEnd len="med" w="med" type="triangle"/>
          </a:ln>
        </p:spPr>
      </p:cxnSp>
      <p:pic>
        <p:nvPicPr>
          <p:cNvPr id="135" name="Google Shape;135;p23"/>
          <p:cNvPicPr preferRelativeResize="0"/>
          <p:nvPr/>
        </p:nvPicPr>
        <p:blipFill>
          <a:blip r:embed="rId5">
            <a:alphaModFix/>
          </a:blip>
          <a:stretch>
            <a:fillRect/>
          </a:stretch>
        </p:blipFill>
        <p:spPr>
          <a:xfrm>
            <a:off x="7433550" y="684084"/>
            <a:ext cx="1398750" cy="2933766"/>
          </a:xfrm>
          <a:prstGeom prst="rect">
            <a:avLst/>
          </a:prstGeom>
          <a:noFill/>
          <a:ln>
            <a:noFill/>
          </a:ln>
        </p:spPr>
      </p:pic>
      <p:cxnSp>
        <p:nvCxnSpPr>
          <p:cNvPr id="136" name="Google Shape;136;p23"/>
          <p:cNvCxnSpPr/>
          <p:nvPr/>
        </p:nvCxnSpPr>
        <p:spPr>
          <a:xfrm flipH="1" rot="10800000">
            <a:off x="7966275" y="3277875"/>
            <a:ext cx="256800" cy="834600"/>
          </a:xfrm>
          <a:prstGeom prst="straightConnector1">
            <a:avLst/>
          </a:prstGeom>
          <a:noFill/>
          <a:ln cap="flat" cmpd="sng" w="38100">
            <a:solidFill>
              <a:srgbClr val="FF0000"/>
            </a:solidFill>
            <a:prstDash val="solid"/>
            <a:round/>
            <a:headEnd len="med" w="med" type="none"/>
            <a:tailEnd len="med" w="med" type="triangle"/>
          </a:ln>
        </p:spPr>
      </p:cxnSp>
      <p:pic>
        <p:nvPicPr>
          <p:cNvPr id="137" name="Google Shape;137;p23"/>
          <p:cNvPicPr preferRelativeResize="0"/>
          <p:nvPr/>
        </p:nvPicPr>
        <p:blipFill>
          <a:blip r:embed="rId6">
            <a:alphaModFix/>
          </a:blip>
          <a:stretch>
            <a:fillRect/>
          </a:stretch>
        </p:blipFill>
        <p:spPr>
          <a:xfrm>
            <a:off x="1993125" y="1173927"/>
            <a:ext cx="1398750" cy="2929023"/>
          </a:xfrm>
          <a:prstGeom prst="rect">
            <a:avLst/>
          </a:prstGeom>
          <a:noFill/>
          <a:ln>
            <a:noFill/>
          </a:ln>
        </p:spPr>
      </p:pic>
      <p:cxnSp>
        <p:nvCxnSpPr>
          <p:cNvPr id="138" name="Google Shape;138;p23"/>
          <p:cNvCxnSpPr/>
          <p:nvPr/>
        </p:nvCxnSpPr>
        <p:spPr>
          <a:xfrm flipH="1" rot="10800000">
            <a:off x="2954600" y="3095775"/>
            <a:ext cx="233100" cy="1198800"/>
          </a:xfrm>
          <a:prstGeom prst="straightConnector1">
            <a:avLst/>
          </a:prstGeom>
          <a:noFill/>
          <a:ln cap="flat" cmpd="sng" w="38100">
            <a:solidFill>
              <a:srgbClr val="FF0000"/>
            </a:solidFill>
            <a:prstDash val="solid"/>
            <a:round/>
            <a:headEnd len="med" w="med" type="none"/>
            <a:tailEnd len="med" w="med" type="triangle"/>
          </a:ln>
        </p:spPr>
      </p:cxnSp>
      <p:pic>
        <p:nvPicPr>
          <p:cNvPr id="139" name="Google Shape;139;p23"/>
          <p:cNvPicPr preferRelativeResize="0"/>
          <p:nvPr/>
        </p:nvPicPr>
        <p:blipFill>
          <a:blip r:embed="rId7">
            <a:alphaModFix/>
          </a:blip>
          <a:stretch>
            <a:fillRect/>
          </a:stretch>
        </p:blipFill>
        <p:spPr>
          <a:xfrm>
            <a:off x="3933600" y="2058050"/>
            <a:ext cx="1398750" cy="2946676"/>
          </a:xfrm>
          <a:prstGeom prst="rect">
            <a:avLst/>
          </a:prstGeom>
          <a:noFill/>
          <a:ln>
            <a:noFill/>
          </a:ln>
        </p:spPr>
      </p:pic>
      <p:cxnSp>
        <p:nvCxnSpPr>
          <p:cNvPr id="140" name="Google Shape;140;p23"/>
          <p:cNvCxnSpPr>
            <a:stCxn id="141" idx="2"/>
          </p:cNvCxnSpPr>
          <p:nvPr/>
        </p:nvCxnSpPr>
        <p:spPr>
          <a:xfrm flipH="1">
            <a:off x="4555275" y="1543825"/>
            <a:ext cx="77700" cy="503700"/>
          </a:xfrm>
          <a:prstGeom prst="straightConnector1">
            <a:avLst/>
          </a:prstGeom>
          <a:noFill/>
          <a:ln cap="flat" cmpd="sng" w="38100">
            <a:solidFill>
              <a:srgbClr val="FF0000"/>
            </a:solidFill>
            <a:prstDash val="solid"/>
            <a:round/>
            <a:headEnd len="med" w="med" type="none"/>
            <a:tailEnd len="med" w="med" type="triangle"/>
          </a:ln>
        </p:spPr>
      </p:cxnSp>
      <p:sp>
        <p:nvSpPr>
          <p:cNvPr id="142" name="Google Shape;142;p23"/>
          <p:cNvSpPr txBox="1"/>
          <p:nvPr/>
        </p:nvSpPr>
        <p:spPr>
          <a:xfrm>
            <a:off x="262150" y="4294575"/>
            <a:ext cx="111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B Garamond"/>
                <a:ea typeface="EB Garamond"/>
                <a:cs typeface="EB Garamond"/>
                <a:sym typeface="EB Garamond"/>
              </a:rPr>
              <a:t>Settings button added to profile screen</a:t>
            </a:r>
            <a:endParaRPr sz="1100">
              <a:latin typeface="EB Garamond"/>
              <a:ea typeface="EB Garamond"/>
              <a:cs typeface="EB Garamond"/>
              <a:sym typeface="EB Garamond"/>
            </a:endParaRPr>
          </a:p>
        </p:txBody>
      </p:sp>
      <p:sp>
        <p:nvSpPr>
          <p:cNvPr id="143" name="Google Shape;143;p23"/>
          <p:cNvSpPr txBox="1"/>
          <p:nvPr/>
        </p:nvSpPr>
        <p:spPr>
          <a:xfrm>
            <a:off x="2276475" y="4294575"/>
            <a:ext cx="111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B Garamond"/>
                <a:ea typeface="EB Garamond"/>
                <a:cs typeface="EB Garamond"/>
                <a:sym typeface="EB Garamond"/>
              </a:rPr>
              <a:t>Edit button added to queue</a:t>
            </a:r>
            <a:endParaRPr sz="1100">
              <a:latin typeface="EB Garamond"/>
              <a:ea typeface="EB Garamond"/>
              <a:cs typeface="EB Garamond"/>
              <a:sym typeface="EB Garamond"/>
            </a:endParaRPr>
          </a:p>
        </p:txBody>
      </p:sp>
      <p:sp>
        <p:nvSpPr>
          <p:cNvPr id="141" name="Google Shape;141;p23"/>
          <p:cNvSpPr txBox="1"/>
          <p:nvPr/>
        </p:nvSpPr>
        <p:spPr>
          <a:xfrm>
            <a:off x="4075275" y="851125"/>
            <a:ext cx="111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B Garamond"/>
                <a:ea typeface="EB Garamond"/>
                <a:cs typeface="EB Garamond"/>
                <a:sym typeface="EB Garamond"/>
              </a:rPr>
              <a:t>Clicking avatar now takes you to Patrick’s profile</a:t>
            </a:r>
            <a:endParaRPr sz="1100">
              <a:latin typeface="EB Garamond"/>
              <a:ea typeface="EB Garamond"/>
              <a:cs typeface="EB Garamond"/>
              <a:sym typeface="EB Garamond"/>
            </a:endParaRPr>
          </a:p>
        </p:txBody>
      </p:sp>
      <p:sp>
        <p:nvSpPr>
          <p:cNvPr id="134" name="Google Shape;134;p23"/>
          <p:cNvSpPr txBox="1"/>
          <p:nvPr/>
        </p:nvSpPr>
        <p:spPr>
          <a:xfrm>
            <a:off x="6283525" y="252425"/>
            <a:ext cx="111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B Garamond"/>
                <a:ea typeface="EB Garamond"/>
                <a:cs typeface="EB Garamond"/>
                <a:sym typeface="EB Garamond"/>
              </a:rPr>
              <a:t>Chat notification icon added</a:t>
            </a:r>
            <a:endParaRPr sz="1100">
              <a:latin typeface="EB Garamond"/>
              <a:ea typeface="EB Garamond"/>
              <a:cs typeface="EB Garamond"/>
              <a:sym typeface="EB Garamond"/>
            </a:endParaRPr>
          </a:p>
        </p:txBody>
      </p:sp>
      <p:sp>
        <p:nvSpPr>
          <p:cNvPr id="144" name="Google Shape;144;p23"/>
          <p:cNvSpPr txBox="1"/>
          <p:nvPr/>
        </p:nvSpPr>
        <p:spPr>
          <a:xfrm>
            <a:off x="7433550" y="4103325"/>
            <a:ext cx="1115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B Garamond"/>
                <a:ea typeface="EB Garamond"/>
                <a:cs typeface="EB Garamond"/>
                <a:sym typeface="EB Garamond"/>
              </a:rPr>
              <a:t>Notification icon added to friends tab if you have unopened chats.</a:t>
            </a:r>
            <a:endParaRPr sz="11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Novel Interface</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strove to bridge the gap between interaction and personalization in our interface. Our app is </a:t>
            </a:r>
            <a:r>
              <a:rPr lang="en"/>
              <a:t>visually</a:t>
            </a:r>
            <a:r>
              <a:rPr lang="en"/>
              <a:t> simple, with a strong emphasis on friends and listening activity as shown by the main pages.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21059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Prototype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Utilized</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Built in ReactNative with Expo</a:t>
            </a:r>
            <a:endParaRPr/>
          </a:p>
          <a:p>
            <a:pPr indent="-361950" lvl="0" marL="457200" rtl="0" algn="l">
              <a:spcBef>
                <a:spcPts val="0"/>
              </a:spcBef>
              <a:spcAft>
                <a:spcPts val="0"/>
              </a:spcAft>
              <a:buSzPts val="2100"/>
              <a:buChar char="●"/>
            </a:pPr>
            <a:r>
              <a:rPr lang="en"/>
              <a:t>Utilizes </a:t>
            </a:r>
            <a:r>
              <a:rPr lang="en"/>
              <a:t>Spotify</a:t>
            </a:r>
            <a:r>
              <a:rPr lang="en"/>
              <a:t> API</a:t>
            </a:r>
            <a:endParaRPr/>
          </a:p>
          <a:p>
            <a:pPr indent="-336550" lvl="1" marL="914400" rtl="0" algn="l">
              <a:spcBef>
                <a:spcPts val="0"/>
              </a:spcBef>
              <a:spcAft>
                <a:spcPts val="0"/>
              </a:spcAft>
              <a:buSzPts val="1700"/>
              <a:buChar char="○"/>
            </a:pPr>
            <a:r>
              <a:rPr lang="en"/>
              <a:t>For OAuth user authentication</a:t>
            </a:r>
            <a:endParaRPr/>
          </a:p>
          <a:p>
            <a:pPr indent="-336550" lvl="1" marL="914400" rtl="0" algn="l">
              <a:spcBef>
                <a:spcPts val="0"/>
              </a:spcBef>
              <a:spcAft>
                <a:spcPts val="0"/>
              </a:spcAft>
              <a:buSzPts val="1700"/>
              <a:buChar char="○"/>
            </a:pPr>
            <a:r>
              <a:rPr lang="en"/>
              <a:t>For spotify user data</a:t>
            </a:r>
            <a:endParaRPr/>
          </a:p>
          <a:p>
            <a:pPr indent="-361950" lvl="0" marL="457200" rtl="0" algn="l">
              <a:spcBef>
                <a:spcPts val="0"/>
              </a:spcBef>
              <a:spcAft>
                <a:spcPts val="0"/>
              </a:spcAft>
              <a:buSzPts val="2100"/>
              <a:buChar char="●"/>
            </a:pPr>
            <a:r>
              <a:rPr lang="en"/>
              <a:t>Used MongoDB, Express and NodeJS for backend</a:t>
            </a:r>
            <a:endParaRPr/>
          </a:p>
          <a:p>
            <a:pPr indent="0" lvl="0" marL="457200" rtl="0" algn="l">
              <a:spcBef>
                <a:spcPts val="1200"/>
              </a:spcBef>
              <a:spcAft>
                <a:spcPts val="1200"/>
              </a:spcAft>
              <a:buNone/>
            </a:pPr>
            <a:r>
              <a:t/>
            </a:r>
            <a:endParaRPr/>
          </a:p>
        </p:txBody>
      </p:sp>
      <p:pic>
        <p:nvPicPr>
          <p:cNvPr descr="React Native - Wikipedia" id="162" name="Google Shape;162;p26"/>
          <p:cNvPicPr preferRelativeResize="0"/>
          <p:nvPr/>
        </p:nvPicPr>
        <p:blipFill>
          <a:blip r:embed="rId3">
            <a:alphaModFix/>
          </a:blip>
          <a:stretch>
            <a:fillRect/>
          </a:stretch>
        </p:blipFill>
        <p:spPr>
          <a:xfrm>
            <a:off x="6516775" y="669725"/>
            <a:ext cx="1981200" cy="1714500"/>
          </a:xfrm>
          <a:prstGeom prst="rect">
            <a:avLst/>
          </a:prstGeom>
          <a:noFill/>
          <a:ln>
            <a:noFill/>
          </a:ln>
        </p:spPr>
      </p:pic>
      <p:pic>
        <p:nvPicPr>
          <p:cNvPr descr="MongoDB – Bloor Research" id="163" name="Google Shape;163;p26"/>
          <p:cNvPicPr preferRelativeResize="0"/>
          <p:nvPr/>
        </p:nvPicPr>
        <p:blipFill>
          <a:blip r:embed="rId4">
            <a:alphaModFix/>
          </a:blip>
          <a:stretch>
            <a:fillRect/>
          </a:stretch>
        </p:blipFill>
        <p:spPr>
          <a:xfrm>
            <a:off x="5093550" y="3207175"/>
            <a:ext cx="2555125" cy="1636725"/>
          </a:xfrm>
          <a:prstGeom prst="rect">
            <a:avLst/>
          </a:prstGeom>
          <a:noFill/>
          <a:ln>
            <a:noFill/>
          </a:ln>
        </p:spPr>
      </p:pic>
      <p:pic>
        <p:nvPicPr>
          <p:cNvPr descr="Web API | Spotify for Developers" id="164" name="Google Shape;164;p26"/>
          <p:cNvPicPr preferRelativeResize="0"/>
          <p:nvPr/>
        </p:nvPicPr>
        <p:blipFill>
          <a:blip r:embed="rId5">
            <a:alphaModFix/>
          </a:blip>
          <a:stretch>
            <a:fillRect/>
          </a:stretch>
        </p:blipFill>
        <p:spPr>
          <a:xfrm>
            <a:off x="907225" y="3347350"/>
            <a:ext cx="3190875" cy="143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So Far</a:t>
            </a:r>
            <a:endParaRPr/>
          </a:p>
        </p:txBody>
      </p:sp>
      <p:sp>
        <p:nvSpPr>
          <p:cNvPr id="170" name="Google Shape;170;p27"/>
          <p:cNvSpPr txBox="1"/>
          <p:nvPr>
            <p:ph idx="1" type="body"/>
          </p:nvPr>
        </p:nvSpPr>
        <p:spPr>
          <a:xfrm>
            <a:off x="311700" y="1152475"/>
            <a:ext cx="59553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Implementation of Task 1: Create a user account and customize your profile through linking your spotify account</a:t>
            </a:r>
            <a:endParaRPr/>
          </a:p>
          <a:p>
            <a:pPr indent="-336550" lvl="1" marL="914400" rtl="0" algn="l">
              <a:spcBef>
                <a:spcPts val="0"/>
              </a:spcBef>
              <a:spcAft>
                <a:spcPts val="0"/>
              </a:spcAft>
              <a:buSzPts val="1700"/>
              <a:buChar char="○"/>
            </a:pPr>
            <a:r>
              <a:rPr lang="en"/>
              <a:t>Can connect spotify</a:t>
            </a:r>
            <a:endParaRPr/>
          </a:p>
          <a:p>
            <a:pPr indent="-336550" lvl="1" marL="914400" rtl="0" algn="l">
              <a:spcBef>
                <a:spcPts val="0"/>
              </a:spcBef>
              <a:spcAft>
                <a:spcPts val="0"/>
              </a:spcAft>
              <a:buSzPts val="1700"/>
              <a:buChar char="○"/>
            </a:pPr>
            <a:r>
              <a:rPr lang="en"/>
              <a:t>Liked songs automatically displayed</a:t>
            </a:r>
            <a:endParaRPr/>
          </a:p>
          <a:p>
            <a:pPr indent="-336550" lvl="1" marL="914400" rtl="0" algn="l">
              <a:spcBef>
                <a:spcPts val="0"/>
              </a:spcBef>
              <a:spcAft>
                <a:spcPts val="0"/>
              </a:spcAft>
              <a:buSzPts val="1700"/>
              <a:buChar char="○"/>
            </a:pPr>
            <a:r>
              <a:rPr lang="en"/>
              <a:t>User picture taken from spotify</a:t>
            </a:r>
            <a:endParaRPr/>
          </a:p>
          <a:p>
            <a:pPr indent="-336550" lvl="1" marL="914400" rtl="0" algn="l">
              <a:spcBef>
                <a:spcPts val="0"/>
              </a:spcBef>
              <a:spcAft>
                <a:spcPts val="0"/>
              </a:spcAft>
              <a:buSzPts val="1700"/>
              <a:buChar char="○"/>
            </a:pPr>
            <a:r>
              <a:rPr lang="en"/>
              <a:t>Can add location</a:t>
            </a:r>
            <a:endParaRPr/>
          </a:p>
        </p:txBody>
      </p:sp>
      <p:pic>
        <p:nvPicPr>
          <p:cNvPr id="171" name="Google Shape;171;p27"/>
          <p:cNvPicPr preferRelativeResize="0"/>
          <p:nvPr/>
        </p:nvPicPr>
        <p:blipFill>
          <a:blip r:embed="rId3">
            <a:alphaModFix/>
          </a:blip>
          <a:stretch>
            <a:fillRect/>
          </a:stretch>
        </p:blipFill>
        <p:spPr>
          <a:xfrm>
            <a:off x="6194400" y="200275"/>
            <a:ext cx="2145050" cy="464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Next Steps</a:t>
            </a:r>
            <a:endParaRPr/>
          </a:p>
        </p:txBody>
      </p:sp>
      <p:sp>
        <p:nvSpPr>
          <p:cNvPr id="177" name="Google Shape;177;p28"/>
          <p:cNvSpPr txBox="1"/>
          <p:nvPr>
            <p:ph idx="1" type="body"/>
          </p:nvPr>
        </p:nvSpPr>
        <p:spPr>
          <a:xfrm>
            <a:off x="311700" y="1152475"/>
            <a:ext cx="5643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Connect matches with each other</a:t>
            </a:r>
            <a:endParaRPr/>
          </a:p>
          <a:p>
            <a:pPr indent="-361950" lvl="0" marL="457200" rtl="0" algn="l">
              <a:spcBef>
                <a:spcPts val="0"/>
              </a:spcBef>
              <a:spcAft>
                <a:spcPts val="0"/>
              </a:spcAft>
              <a:buSzPts val="2100"/>
              <a:buChar char="●"/>
            </a:pPr>
            <a:r>
              <a:rPr lang="en"/>
              <a:t>View friend profiles</a:t>
            </a:r>
            <a:endParaRPr/>
          </a:p>
          <a:p>
            <a:pPr indent="-361950" lvl="0" marL="457200" rtl="0" algn="l">
              <a:spcBef>
                <a:spcPts val="0"/>
              </a:spcBef>
              <a:spcAft>
                <a:spcPts val="0"/>
              </a:spcAft>
              <a:buSzPts val="2100"/>
              <a:buChar char="●"/>
            </a:pPr>
            <a:r>
              <a:rPr lang="en"/>
              <a:t>Add chat functionality</a:t>
            </a:r>
            <a:endParaRPr/>
          </a:p>
          <a:p>
            <a:pPr indent="-361950" lvl="0" marL="457200" rtl="0" algn="l">
              <a:spcBef>
                <a:spcPts val="0"/>
              </a:spcBef>
              <a:spcAft>
                <a:spcPts val="0"/>
              </a:spcAft>
              <a:buSzPts val="2100"/>
              <a:buChar char="●"/>
            </a:pPr>
            <a:r>
              <a:rPr lang="en"/>
              <a:t>Create live listening session functionality</a:t>
            </a:r>
            <a:endParaRPr/>
          </a:p>
          <a:p>
            <a:pPr indent="0" lvl="0" marL="457200" rtl="0" algn="l">
              <a:spcBef>
                <a:spcPts val="120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6282275" y="445025"/>
            <a:ext cx="1994967" cy="43143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Design and Standards</a:t>
            </a:r>
            <a:endParaRPr/>
          </a:p>
        </p:txBody>
      </p:sp>
      <p:sp>
        <p:nvSpPr>
          <p:cNvPr id="184" name="Google Shape;184;p29"/>
          <p:cNvSpPr txBox="1"/>
          <p:nvPr>
            <p:ph idx="1" type="body"/>
          </p:nvPr>
        </p:nvSpPr>
        <p:spPr>
          <a:xfrm>
            <a:off x="311700" y="1152475"/>
            <a:ext cx="5265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Used figma design components as backbone of development</a:t>
            </a:r>
            <a:endParaRPr/>
          </a:p>
          <a:p>
            <a:pPr indent="-361950" lvl="0" marL="457200" rtl="0" algn="l">
              <a:spcBef>
                <a:spcPts val="0"/>
              </a:spcBef>
              <a:spcAft>
                <a:spcPts val="0"/>
              </a:spcAft>
              <a:buSzPts val="2100"/>
              <a:buChar char="●"/>
            </a:pPr>
            <a:r>
              <a:rPr lang="en"/>
              <a:t>Applied a simple, clean look and feel with a lot of whitespace</a:t>
            </a:r>
            <a:endParaRPr/>
          </a:p>
          <a:p>
            <a:pPr indent="-361950" lvl="0" marL="457200" rtl="0" algn="l">
              <a:spcBef>
                <a:spcPts val="0"/>
              </a:spcBef>
              <a:spcAft>
                <a:spcPts val="0"/>
              </a:spcAft>
              <a:buSzPts val="2100"/>
              <a:buChar char="●"/>
            </a:pPr>
            <a:r>
              <a:rPr lang="en"/>
              <a:t>Made navigation comprehensive and seamless</a:t>
            </a:r>
            <a:endParaRPr/>
          </a:p>
        </p:txBody>
      </p:sp>
      <p:pic>
        <p:nvPicPr>
          <p:cNvPr id="185" name="Google Shape;185;p29"/>
          <p:cNvPicPr preferRelativeResize="0"/>
          <p:nvPr/>
        </p:nvPicPr>
        <p:blipFill>
          <a:blip r:embed="rId3">
            <a:alphaModFix/>
          </a:blip>
          <a:stretch>
            <a:fillRect/>
          </a:stretch>
        </p:blipFill>
        <p:spPr>
          <a:xfrm>
            <a:off x="6368450" y="445025"/>
            <a:ext cx="1979031" cy="4279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5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Completed Task Demonstration</a:t>
            </a:r>
            <a:endParaRPr/>
          </a:p>
        </p:txBody>
      </p:sp>
      <p:sp>
        <p:nvSpPr>
          <p:cNvPr id="191" name="Google Shape;191;p30"/>
          <p:cNvSpPr txBox="1"/>
          <p:nvPr>
            <p:ph idx="1" type="body"/>
          </p:nvPr>
        </p:nvSpPr>
        <p:spPr>
          <a:xfrm>
            <a:off x="1228200" y="1857525"/>
            <a:ext cx="3474000" cy="167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600"/>
              <a:t>Automatically creating your account with Spotify and viewing your profile</a:t>
            </a:r>
            <a:endParaRPr sz="2600"/>
          </a:p>
        </p:txBody>
      </p:sp>
      <p:pic>
        <p:nvPicPr>
          <p:cNvPr id="192" name="Google Shape;192;p30" title="RPReplay_Final1646379328.mov">
            <a:hlinkClick r:id="rId3"/>
          </p:cNvPr>
          <p:cNvPicPr preferRelativeResize="0"/>
          <p:nvPr/>
        </p:nvPicPr>
        <p:blipFill>
          <a:blip r:embed="rId4">
            <a:alphaModFix/>
          </a:blip>
          <a:stretch>
            <a:fillRect/>
          </a:stretch>
        </p:blipFill>
        <p:spPr>
          <a:xfrm>
            <a:off x="5096366" y="0"/>
            <a:ext cx="237886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nvSpPr>
        <p:spPr>
          <a:xfrm>
            <a:off x="357875" y="649175"/>
            <a:ext cx="214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EB Garamond"/>
                <a:ea typeface="EB Garamond"/>
                <a:cs typeface="EB Garamond"/>
                <a:sym typeface="EB Garamond"/>
              </a:rPr>
              <a:t>Summary</a:t>
            </a:r>
            <a:endParaRPr sz="3600">
              <a:latin typeface="EB Garamond"/>
              <a:ea typeface="EB Garamond"/>
              <a:cs typeface="EB Garamond"/>
              <a:sym typeface="EB Garamond"/>
            </a:endParaRPr>
          </a:p>
        </p:txBody>
      </p:sp>
      <p:sp>
        <p:nvSpPr>
          <p:cNvPr id="198" name="Google Shape;198;p31"/>
          <p:cNvSpPr txBox="1"/>
          <p:nvPr/>
        </p:nvSpPr>
        <p:spPr>
          <a:xfrm>
            <a:off x="898875" y="1501775"/>
            <a:ext cx="6675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EB Garamond"/>
                <a:ea typeface="EB Garamond"/>
                <a:cs typeface="EB Garamond"/>
                <a:sym typeface="EB Garamond"/>
              </a:rPr>
              <a:t>Using our Med-Fi prototype as a building block, we incorporated feedback from </a:t>
            </a:r>
            <a:r>
              <a:rPr lang="en" sz="2200">
                <a:latin typeface="EB Garamond"/>
                <a:ea typeface="EB Garamond"/>
                <a:cs typeface="EB Garamond"/>
                <a:sym typeface="EB Garamond"/>
              </a:rPr>
              <a:t>the</a:t>
            </a:r>
            <a:r>
              <a:rPr lang="en" sz="2200">
                <a:latin typeface="EB Garamond"/>
                <a:ea typeface="EB Garamond"/>
                <a:cs typeface="EB Garamond"/>
                <a:sym typeface="EB Garamond"/>
              </a:rPr>
              <a:t> heuristic evaluation exercise to correct usability mistakes and begin constructing an engaging Hi-Fi prototype. We have implemented our first task, creating a profile, and are on the way to constructing the rest of the functionality of Wavelength.</a:t>
            </a:r>
            <a:endParaRPr sz="2200">
              <a:latin typeface="EB Garamond"/>
              <a:ea typeface="EB Garamond"/>
              <a:cs typeface="EB Garamond"/>
              <a:sym typeface="EB Garamond"/>
            </a:endParaRPr>
          </a:p>
        </p:txBody>
      </p:sp>
      <p:sp>
        <p:nvSpPr>
          <p:cNvPr id="199" name="Google Shape;199;p31"/>
          <p:cNvSpPr txBox="1"/>
          <p:nvPr/>
        </p:nvSpPr>
        <p:spPr>
          <a:xfrm>
            <a:off x="1065325" y="3986650"/>
            <a:ext cx="6258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300">
                <a:latin typeface="EB Garamond"/>
                <a:ea typeface="EB Garamond"/>
                <a:cs typeface="EB Garamond"/>
                <a:sym typeface="EB Garamond"/>
              </a:rPr>
              <a:t>“Connecting compatible music listeners”</a:t>
            </a:r>
            <a:endParaRPr b="1" i="1" sz="2300">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260388" y="3591788"/>
            <a:ext cx="2148600" cy="5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Sebastian</a:t>
            </a:r>
            <a:endParaRPr b="1"/>
          </a:p>
          <a:p>
            <a:pPr indent="0" lvl="0" marL="0" rtl="0" algn="l">
              <a:spcBef>
                <a:spcPts val="1200"/>
              </a:spcBef>
              <a:spcAft>
                <a:spcPts val="1200"/>
              </a:spcAft>
              <a:buNone/>
            </a:pPr>
            <a:r>
              <a:t/>
            </a:r>
            <a:endParaRPr/>
          </a:p>
        </p:txBody>
      </p:sp>
      <p:sp>
        <p:nvSpPr>
          <p:cNvPr id="62" name="Google Shape;62;p14"/>
          <p:cNvSpPr txBox="1"/>
          <p:nvPr>
            <p:ph idx="1" type="body"/>
          </p:nvPr>
        </p:nvSpPr>
        <p:spPr>
          <a:xfrm>
            <a:off x="2426363" y="3591788"/>
            <a:ext cx="2148600" cy="504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Connor</a:t>
            </a:r>
            <a:endParaRPr/>
          </a:p>
        </p:txBody>
      </p:sp>
      <p:pic>
        <p:nvPicPr>
          <p:cNvPr id="63" name="Google Shape;63;p14"/>
          <p:cNvPicPr preferRelativeResize="0"/>
          <p:nvPr/>
        </p:nvPicPr>
        <p:blipFill rotWithShape="1">
          <a:blip r:embed="rId3">
            <a:alphaModFix/>
          </a:blip>
          <a:srcRect b="12201" l="0" r="0" t="12201"/>
          <a:stretch/>
        </p:blipFill>
        <p:spPr>
          <a:xfrm>
            <a:off x="2681525" y="1546272"/>
            <a:ext cx="1638300" cy="1638000"/>
          </a:xfrm>
          <a:prstGeom prst="ellipse">
            <a:avLst/>
          </a:prstGeom>
          <a:noFill/>
          <a:ln>
            <a:noFill/>
          </a:ln>
        </p:spPr>
      </p:pic>
      <p:pic>
        <p:nvPicPr>
          <p:cNvPr id="64" name="Google Shape;64;p14"/>
          <p:cNvPicPr preferRelativeResize="0"/>
          <p:nvPr/>
        </p:nvPicPr>
        <p:blipFill rotWithShape="1">
          <a:blip r:embed="rId4">
            <a:alphaModFix/>
          </a:blip>
          <a:srcRect b="0" l="16616" r="16623" t="0"/>
          <a:stretch/>
        </p:blipFill>
        <p:spPr>
          <a:xfrm>
            <a:off x="4835853" y="1546271"/>
            <a:ext cx="1638300" cy="1638000"/>
          </a:xfrm>
          <a:prstGeom prst="ellipse">
            <a:avLst/>
          </a:prstGeom>
          <a:noFill/>
          <a:ln>
            <a:noFill/>
          </a:ln>
        </p:spPr>
      </p:pic>
      <p:sp>
        <p:nvSpPr>
          <p:cNvPr id="65" name="Google Shape;65;p14"/>
          <p:cNvSpPr txBox="1"/>
          <p:nvPr>
            <p:ph idx="1" type="body"/>
          </p:nvPr>
        </p:nvSpPr>
        <p:spPr>
          <a:xfrm>
            <a:off x="4580712" y="3591788"/>
            <a:ext cx="2148600" cy="50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t>Corbin</a:t>
            </a:r>
            <a:endParaRPr/>
          </a:p>
        </p:txBody>
      </p:sp>
      <p:sp>
        <p:nvSpPr>
          <p:cNvPr id="66" name="Google Shape;66;p14"/>
          <p:cNvSpPr txBox="1"/>
          <p:nvPr>
            <p:ph idx="1" type="body"/>
          </p:nvPr>
        </p:nvSpPr>
        <p:spPr>
          <a:xfrm>
            <a:off x="6735012" y="3591788"/>
            <a:ext cx="2148600" cy="504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Steven</a:t>
            </a:r>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Team</a:t>
            </a:r>
            <a:endParaRPr/>
          </a:p>
        </p:txBody>
      </p:sp>
      <p:pic>
        <p:nvPicPr>
          <p:cNvPr id="68" name="Google Shape;68;p14"/>
          <p:cNvPicPr preferRelativeResize="0"/>
          <p:nvPr/>
        </p:nvPicPr>
        <p:blipFill rotWithShape="1">
          <a:blip r:embed="rId5">
            <a:alphaModFix/>
          </a:blip>
          <a:srcRect b="9" l="0" r="0" t="9"/>
          <a:stretch/>
        </p:blipFill>
        <p:spPr>
          <a:xfrm>
            <a:off x="527200" y="1546278"/>
            <a:ext cx="1638300" cy="1638000"/>
          </a:xfrm>
          <a:prstGeom prst="ellipse">
            <a:avLst/>
          </a:prstGeom>
          <a:noFill/>
          <a:ln>
            <a:noFill/>
          </a:ln>
        </p:spPr>
      </p:pic>
      <p:pic>
        <p:nvPicPr>
          <p:cNvPr id="69" name="Google Shape;69;p14"/>
          <p:cNvPicPr preferRelativeResize="0"/>
          <p:nvPr/>
        </p:nvPicPr>
        <p:blipFill rotWithShape="1">
          <a:blip r:embed="rId6">
            <a:alphaModFix/>
          </a:blip>
          <a:srcRect b="24998" l="6732" r="6732" t="27247"/>
          <a:stretch/>
        </p:blipFill>
        <p:spPr>
          <a:xfrm>
            <a:off x="6990175" y="1546275"/>
            <a:ext cx="1638300" cy="1638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203" name="Shape 203"/>
        <p:cNvGrpSpPr/>
        <p:nvPr/>
      </p:nvGrpSpPr>
      <p:grpSpPr>
        <a:xfrm>
          <a:off x="0" y="0"/>
          <a:ext cx="0" cy="0"/>
          <a:chOff x="0" y="0"/>
          <a:chExt cx="0" cy="0"/>
        </a:xfrm>
      </p:grpSpPr>
      <p:sp>
        <p:nvSpPr>
          <p:cNvPr id="204" name="Google Shape;204;p32"/>
          <p:cNvSpPr txBox="1"/>
          <p:nvPr>
            <p:ph idx="1" type="body"/>
          </p:nvPr>
        </p:nvSpPr>
        <p:spPr>
          <a:xfrm>
            <a:off x="311700" y="2172300"/>
            <a:ext cx="8520600" cy="79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t>Thank You!</a:t>
            </a:r>
            <a:endParaRPr sz="3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Statement</a:t>
            </a:r>
            <a:endParaRPr/>
          </a:p>
        </p:txBody>
      </p:sp>
      <p:sp>
        <p:nvSpPr>
          <p:cNvPr id="75" name="Google Shape;75;p15"/>
          <p:cNvSpPr txBox="1"/>
          <p:nvPr>
            <p:ph idx="1" type="body"/>
          </p:nvPr>
        </p:nvSpPr>
        <p:spPr>
          <a:xfrm>
            <a:off x="340000" y="975600"/>
            <a:ext cx="563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aim with Wavelength is make it easier for people with similar music tastes to connect. We believe music is better when you share it with others!</a:t>
            </a:r>
            <a:endParaRPr/>
          </a:p>
        </p:txBody>
      </p:sp>
      <p:sp>
        <p:nvSpPr>
          <p:cNvPr id="76" name="Google Shape;76;p15"/>
          <p:cNvSpPr txBox="1"/>
          <p:nvPr>
            <p:ph type="title"/>
          </p:nvPr>
        </p:nvSpPr>
        <p:spPr>
          <a:xfrm>
            <a:off x="4083275" y="276785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Proposition</a:t>
            </a:r>
            <a:endParaRPr/>
          </a:p>
        </p:txBody>
      </p:sp>
      <p:sp>
        <p:nvSpPr>
          <p:cNvPr id="77" name="Google Shape;77;p15"/>
          <p:cNvSpPr txBox="1"/>
          <p:nvPr>
            <p:ph idx="1" type="body"/>
          </p:nvPr>
        </p:nvSpPr>
        <p:spPr>
          <a:xfrm>
            <a:off x="4083275" y="3340550"/>
            <a:ext cx="4513500" cy="21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Connecting compatible music listeners.</a:t>
            </a:r>
            <a:endParaRPr/>
          </a:p>
        </p:txBody>
      </p:sp>
      <p:pic>
        <p:nvPicPr>
          <p:cNvPr id="78" name="Google Shape;78;p15"/>
          <p:cNvPicPr preferRelativeResize="0"/>
          <p:nvPr/>
        </p:nvPicPr>
        <p:blipFill>
          <a:blip r:embed="rId3">
            <a:alphaModFix/>
          </a:blip>
          <a:stretch>
            <a:fillRect/>
          </a:stretch>
        </p:blipFill>
        <p:spPr>
          <a:xfrm>
            <a:off x="799675" y="2343150"/>
            <a:ext cx="2463050" cy="246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75225"/>
            <a:ext cx="572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Problem/Solution Overview</a:t>
            </a:r>
            <a:endParaRPr/>
          </a:p>
        </p:txBody>
      </p:sp>
      <p:sp>
        <p:nvSpPr>
          <p:cNvPr id="84" name="Google Shape;84;p16"/>
          <p:cNvSpPr txBox="1"/>
          <p:nvPr>
            <p:ph idx="1" type="body"/>
          </p:nvPr>
        </p:nvSpPr>
        <p:spPr>
          <a:xfrm>
            <a:off x="311700" y="1072925"/>
            <a:ext cx="835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It can be difficult to find friends with the same taste in music. There is a vast pool of musical genres and artists, AND growing number of ways to consume music. </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rPr lang="en" sz="2000"/>
              <a:t>Our solution, Wavelength, is a platform where users are matched with one another based on sampled music taste and geographical proximity. We encourage users to chat about their music taste, share songs with each other, or even meet in real life and go to a concert together. </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90" name="Google Shape;90;p17"/>
          <p:cNvSpPr txBox="1"/>
          <p:nvPr>
            <p:ph idx="1" type="body"/>
          </p:nvPr>
        </p:nvSpPr>
        <p:spPr>
          <a:xfrm>
            <a:off x="821900" y="1300750"/>
            <a:ext cx="2996400" cy="61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Heuristic Evaluation Results</a:t>
            </a:r>
            <a:endParaRPr/>
          </a:p>
        </p:txBody>
      </p:sp>
      <p:sp>
        <p:nvSpPr>
          <p:cNvPr id="91" name="Google Shape;91;p17"/>
          <p:cNvSpPr txBox="1"/>
          <p:nvPr>
            <p:ph idx="1" type="body"/>
          </p:nvPr>
        </p:nvSpPr>
        <p:spPr>
          <a:xfrm>
            <a:off x="3188700" y="2415000"/>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Revised UI Design</a:t>
            </a:r>
            <a:endParaRPr sz="1900"/>
          </a:p>
        </p:txBody>
      </p:sp>
      <p:sp>
        <p:nvSpPr>
          <p:cNvPr id="92" name="Google Shape;92;p17"/>
          <p:cNvSpPr txBox="1"/>
          <p:nvPr>
            <p:ph idx="1" type="body"/>
          </p:nvPr>
        </p:nvSpPr>
        <p:spPr>
          <a:xfrm>
            <a:off x="4184375" y="2979600"/>
            <a:ext cx="28683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Current Prototype Progress</a:t>
            </a:r>
            <a:endParaRPr sz="1900"/>
          </a:p>
        </p:txBody>
      </p:sp>
      <p:sp>
        <p:nvSpPr>
          <p:cNvPr id="93" name="Google Shape;93;p17"/>
          <p:cNvSpPr txBox="1"/>
          <p:nvPr>
            <p:ph idx="1" type="body"/>
          </p:nvPr>
        </p:nvSpPr>
        <p:spPr>
          <a:xfrm>
            <a:off x="1992525" y="1842850"/>
            <a:ext cx="2686800" cy="61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Key Violations to Address</a:t>
            </a:r>
            <a:endParaRPr/>
          </a:p>
        </p:txBody>
      </p:sp>
      <p:sp>
        <p:nvSpPr>
          <p:cNvPr id="94" name="Google Shape;94;p17"/>
          <p:cNvSpPr txBox="1"/>
          <p:nvPr>
            <p:ph idx="1" type="body"/>
          </p:nvPr>
        </p:nvSpPr>
        <p:spPr>
          <a:xfrm>
            <a:off x="5145375" y="3597900"/>
            <a:ext cx="28683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Prototype Demo</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Heuristic Evaluation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Results and Takeaways</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Make user navigation more intuitive</a:t>
            </a:r>
            <a:endParaRPr sz="2400"/>
          </a:p>
          <a:p>
            <a:pPr indent="-381000" lvl="0" marL="457200" rtl="0" algn="l">
              <a:spcBef>
                <a:spcPts val="0"/>
              </a:spcBef>
              <a:spcAft>
                <a:spcPts val="0"/>
              </a:spcAft>
              <a:buSzPts val="2400"/>
              <a:buChar char="●"/>
            </a:pPr>
            <a:r>
              <a:rPr lang="en" sz="2400"/>
              <a:t>Add </a:t>
            </a:r>
            <a:r>
              <a:rPr lang="en" sz="2400"/>
              <a:t>settings</a:t>
            </a:r>
            <a:r>
              <a:rPr lang="en" sz="2400"/>
              <a:t> and notifications</a:t>
            </a:r>
            <a:endParaRPr sz="2400"/>
          </a:p>
          <a:p>
            <a:pPr indent="-381000" lvl="0" marL="457200" rtl="0" algn="l">
              <a:spcBef>
                <a:spcPts val="0"/>
              </a:spcBef>
              <a:spcAft>
                <a:spcPts val="0"/>
              </a:spcAft>
              <a:buSzPts val="2400"/>
              <a:buChar char="●"/>
            </a:pPr>
            <a:r>
              <a:rPr lang="en" sz="2400"/>
              <a:t>Prevent errors in the domain of playlists and song selection</a:t>
            </a:r>
            <a:endParaRPr sz="2400"/>
          </a:p>
          <a:p>
            <a:pPr indent="-381000" lvl="0" marL="457200" rtl="0" algn="l">
              <a:spcBef>
                <a:spcPts val="0"/>
              </a:spcBef>
              <a:spcAft>
                <a:spcPts val="0"/>
              </a:spcAft>
              <a:buSzPts val="2400"/>
              <a:buChar char="●"/>
            </a:pPr>
            <a:r>
              <a:rPr lang="en" sz="2400"/>
              <a:t>Refine usability without altering core motivations</a:t>
            </a:r>
            <a:endParaRPr sz="2400"/>
          </a:p>
        </p:txBody>
      </p:sp>
      <p:pic>
        <p:nvPicPr>
          <p:cNvPr id="106" name="Google Shape;106;p19"/>
          <p:cNvPicPr preferRelativeResize="0"/>
          <p:nvPr/>
        </p:nvPicPr>
        <p:blipFill rotWithShape="1">
          <a:blip r:embed="rId3">
            <a:alphaModFix/>
          </a:blip>
          <a:srcRect b="62744" l="0" r="0" t="0"/>
          <a:stretch/>
        </p:blipFill>
        <p:spPr>
          <a:xfrm>
            <a:off x="228475" y="3212600"/>
            <a:ext cx="4260301" cy="1356275"/>
          </a:xfrm>
          <a:prstGeom prst="rect">
            <a:avLst/>
          </a:prstGeom>
          <a:noFill/>
          <a:ln>
            <a:noFill/>
          </a:ln>
        </p:spPr>
      </p:pic>
      <p:pic>
        <p:nvPicPr>
          <p:cNvPr id="107" name="Google Shape;107;p19"/>
          <p:cNvPicPr preferRelativeResize="0"/>
          <p:nvPr/>
        </p:nvPicPr>
        <p:blipFill rotWithShape="1">
          <a:blip r:embed="rId3">
            <a:alphaModFix/>
          </a:blip>
          <a:srcRect b="0" l="0" r="0" t="64135"/>
          <a:stretch/>
        </p:blipFill>
        <p:spPr>
          <a:xfrm>
            <a:off x="4572000" y="3212600"/>
            <a:ext cx="4425550" cy="135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Violations </a:t>
            </a:r>
            <a:r>
              <a:rPr lang="en"/>
              <a:t>Addressed</a:t>
            </a:r>
            <a:r>
              <a:rPr lang="en"/>
              <a:t> </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H1: Lack of Notifications (sev 3)</a:t>
            </a:r>
            <a:endParaRPr/>
          </a:p>
          <a:p>
            <a:pPr indent="-336550" lvl="1" marL="914400" rtl="0" algn="l">
              <a:spcBef>
                <a:spcPts val="0"/>
              </a:spcBef>
              <a:spcAft>
                <a:spcPts val="0"/>
              </a:spcAft>
              <a:buSzPts val="1700"/>
              <a:buChar char="○"/>
            </a:pPr>
            <a:r>
              <a:rPr lang="en"/>
              <a:t>Solution: Added notification icon to ‘friends’ tab, specific chats</a:t>
            </a:r>
            <a:endParaRPr/>
          </a:p>
          <a:p>
            <a:pPr indent="-361950" lvl="0" marL="457200" rtl="0" algn="l">
              <a:spcBef>
                <a:spcPts val="0"/>
              </a:spcBef>
              <a:spcAft>
                <a:spcPts val="0"/>
              </a:spcAft>
              <a:buSzPts val="2100"/>
              <a:buChar char="●"/>
            </a:pPr>
            <a:r>
              <a:rPr lang="en"/>
              <a:t>H3/H5: cannot edit queue in live listening session </a:t>
            </a:r>
            <a:r>
              <a:rPr lang="en"/>
              <a:t>(sev 3)</a:t>
            </a:r>
            <a:endParaRPr/>
          </a:p>
          <a:p>
            <a:pPr indent="-336550" lvl="1" marL="914400" rtl="0" algn="l">
              <a:spcBef>
                <a:spcPts val="0"/>
              </a:spcBef>
              <a:spcAft>
                <a:spcPts val="0"/>
              </a:spcAft>
              <a:buSzPts val="1700"/>
              <a:buChar char="○"/>
            </a:pPr>
            <a:r>
              <a:rPr lang="en"/>
              <a:t>Solution: add edit button to reorder and delete songs</a:t>
            </a:r>
            <a:endParaRPr/>
          </a:p>
          <a:p>
            <a:pPr indent="-361950" lvl="0" marL="457200" rtl="0" algn="l">
              <a:spcBef>
                <a:spcPts val="0"/>
              </a:spcBef>
              <a:spcAft>
                <a:spcPts val="0"/>
              </a:spcAft>
              <a:buSzPts val="2100"/>
              <a:buChar char="●"/>
            </a:pPr>
            <a:r>
              <a:rPr lang="en"/>
              <a:t>H7: Cannot access friend’s profile from chat page </a:t>
            </a:r>
            <a:r>
              <a:rPr lang="en"/>
              <a:t>(sev 3)</a:t>
            </a:r>
            <a:endParaRPr b="1"/>
          </a:p>
          <a:p>
            <a:pPr indent="-336550" lvl="1" marL="914400" rtl="0" algn="l">
              <a:spcBef>
                <a:spcPts val="0"/>
              </a:spcBef>
              <a:spcAft>
                <a:spcPts val="0"/>
              </a:spcAft>
              <a:buSzPts val="1700"/>
              <a:buChar char="○"/>
            </a:pPr>
            <a:r>
              <a:rPr lang="en"/>
              <a:t>Solution: link user avatar to their profile page</a:t>
            </a:r>
            <a:endParaRPr/>
          </a:p>
          <a:p>
            <a:pPr indent="-361950" lvl="0" marL="457200" rtl="0" algn="l">
              <a:spcBef>
                <a:spcPts val="0"/>
              </a:spcBef>
              <a:spcAft>
                <a:spcPts val="0"/>
              </a:spcAft>
              <a:buSzPts val="2100"/>
              <a:buChar char="●"/>
            </a:pPr>
            <a:r>
              <a:rPr lang="en"/>
              <a:t>H3/H7: No settings or ability to delete chat (sev 4)</a:t>
            </a:r>
            <a:endParaRPr/>
          </a:p>
          <a:p>
            <a:pPr indent="-336550" lvl="1" marL="914400" rtl="0" algn="l">
              <a:spcBef>
                <a:spcPts val="0"/>
              </a:spcBef>
              <a:spcAft>
                <a:spcPts val="0"/>
              </a:spcAft>
              <a:buSzPts val="1700"/>
              <a:buChar char="○"/>
            </a:pPr>
            <a:r>
              <a:rPr lang="en"/>
              <a:t>Solution: Can remove profile, messages in Hi-Fi. Settings added to profile 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r>
              <a:rPr lang="en"/>
              <a:t> Explained</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our Med-Fi prototype, we failed to recognize some significant usability details, particularly </a:t>
            </a:r>
            <a:r>
              <a:rPr lang="en"/>
              <a:t>including</a:t>
            </a:r>
            <a:r>
              <a:rPr lang="en"/>
              <a:t> notifications, settings, and certain navigation options. Luckily, these were pointed out by our peers in the heuristic evaluations, and comprise some relatively easy fixes. Going into our Hi-Fi, we will be sure to implement these changes.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31212"/>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